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3522" r:id="rId2"/>
    <p:sldId id="257" r:id="rId3"/>
    <p:sldId id="3505" r:id="rId4"/>
    <p:sldId id="3490" r:id="rId5"/>
    <p:sldId id="3501" r:id="rId6"/>
    <p:sldId id="3506" r:id="rId7"/>
    <p:sldId id="3517" r:id="rId8"/>
    <p:sldId id="3520" r:id="rId9"/>
    <p:sldId id="3523" r:id="rId10"/>
    <p:sldId id="3507" r:id="rId11"/>
    <p:sldId id="3442" r:id="rId12"/>
    <p:sldId id="3486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2" roundtripDataSignature="AMtx7mhVvuHuXVjozUqzkjV3AF6j8xwz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911" autoAdjust="0"/>
  </p:normalViewPr>
  <p:slideViewPr>
    <p:cSldViewPr snapToGrid="0">
      <p:cViewPr varScale="1">
        <p:scale>
          <a:sx n="69" d="100"/>
          <a:sy n="69" d="100"/>
        </p:scale>
        <p:origin x="14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92" Type="http://customschemas.google.com/relationships/presentationmetadata" Target="metadata"/><Relationship Id="rId2" Type="http://schemas.openxmlformats.org/officeDocument/2006/relationships/slide" Target="slides/slide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95" Type="http://schemas.openxmlformats.org/officeDocument/2006/relationships/theme" Target="theme/theme1.xml"/><Relationship Id="rId10" Type="http://schemas.openxmlformats.org/officeDocument/2006/relationships/slide" Target="slides/slide9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86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049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9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9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9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-03uUVYZmc?feature=oembed" TargetMode="External"/><Relationship Id="rId6" Type="http://schemas.openxmlformats.org/officeDocument/2006/relationships/hyperlink" Target="https://youtu.be/J-03uUVYZmc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329SI8r5TM?feature=oembed" TargetMode="External"/><Relationship Id="rId5" Type="http://schemas.openxmlformats.org/officeDocument/2006/relationships/hyperlink" Target="https://youtu.be/f329SI8r5TM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L9yrNLlrU?start=2&amp;feature=oembed" TargetMode="External"/><Relationship Id="rId5" Type="http://schemas.openxmlformats.org/officeDocument/2006/relationships/hyperlink" Target="https://youtu.be/kSL9yrNLlrU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zpjIKRTFKA?feature=oembed" TargetMode="External"/><Relationship Id="rId5" Type="http://schemas.openxmlformats.org/officeDocument/2006/relationships/hyperlink" Target="https://youtu.be/xzpjIKRTFKA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8F49C-EE1A-3742-8F3D-C2D9DCEF3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54" b="23376"/>
          <a:stretch/>
        </p:blipFill>
        <p:spPr>
          <a:xfrm>
            <a:off x="2131558" y="713373"/>
            <a:ext cx="4905105" cy="4682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2C5129-C794-2349-ADD7-E0193C6DEE09}"/>
              </a:ext>
            </a:extLst>
          </p:cNvPr>
          <p:cNvSpPr txBox="1"/>
          <p:nvPr/>
        </p:nvSpPr>
        <p:spPr>
          <a:xfrm>
            <a:off x="0" y="46757"/>
            <a:ext cx="9144000" cy="584775"/>
          </a:xfrm>
          <a:prstGeom prst="rect">
            <a:avLst/>
          </a:prstGeom>
          <a:solidFill>
            <a:srgbClr val="A7162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The Red Flag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EBFAA-ABBD-3944-A56C-6171DAAFD8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217"/>
          <a:stretch/>
        </p:blipFill>
        <p:spPr>
          <a:xfrm>
            <a:off x="2512245" y="5656696"/>
            <a:ext cx="2522744" cy="977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A57DBA-3AEA-9149-8FD0-3FA225B57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22" t="77975" r="33188" b="1875"/>
          <a:stretch/>
        </p:blipFill>
        <p:spPr>
          <a:xfrm>
            <a:off x="5034987" y="5217112"/>
            <a:ext cx="1458409" cy="15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1754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34896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5031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E93C1-2856-44AE-B1AF-92E833A3FF89}"/>
              </a:ext>
            </a:extLst>
          </p:cNvPr>
          <p:cNvSpPr txBox="1"/>
          <p:nvPr/>
        </p:nvSpPr>
        <p:spPr>
          <a:xfrm>
            <a:off x="0" y="1051818"/>
            <a:ext cx="2697110" cy="55775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Key Functions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b="1" kern="1200" dirty="0">
                <a:solidFill>
                  <a:srgbClr val="C00000"/>
                </a:solidFill>
                <a:ea typeface="+mn-ea"/>
              </a:rPr>
              <a:t>    Government Scheme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Schemes across multiple ministries across Vulnerabilities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Detailed information on how to apply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Remote Access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Connecting remotely via video calls with experts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/>
              <a:t>Access to therapists in the remotest areas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Parent involvement &amp; participation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95;p2">
            <a:extLst>
              <a:ext uri="{FF2B5EF4-FFF2-40B4-BE49-F238E27FC236}">
                <a16:creationId xmlns:a16="http://schemas.microsoft.com/office/drawing/2014/main" id="{3DD4F998-DDD3-F94E-A851-DB042342D704}"/>
              </a:ext>
            </a:extLst>
          </p:cNvPr>
          <p:cNvSpPr/>
          <p:nvPr/>
        </p:nvSpPr>
        <p:spPr>
          <a:xfrm>
            <a:off x="7820238" y="-35899"/>
            <a:ext cx="1255854" cy="88091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088CC-A3BA-7F43-A4F5-A96E5B57426A}"/>
              </a:ext>
            </a:extLst>
          </p:cNvPr>
          <p:cNvSpPr txBox="1"/>
          <p:nvPr/>
        </p:nvSpPr>
        <p:spPr>
          <a:xfrm>
            <a:off x="67908" y="200244"/>
            <a:ext cx="7407797" cy="584775"/>
          </a:xfrm>
          <a:prstGeom prst="rect">
            <a:avLst/>
          </a:prstGeom>
          <a:solidFill>
            <a:srgbClr val="A7162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Act Section</a:t>
            </a:r>
          </a:p>
        </p:txBody>
      </p:sp>
      <p:pic>
        <p:nvPicPr>
          <p:cNvPr id="18" name="Google Shape;262;p23">
            <a:extLst>
              <a:ext uri="{FF2B5EF4-FFF2-40B4-BE49-F238E27FC236}">
                <a16:creationId xmlns:a16="http://schemas.microsoft.com/office/drawing/2014/main" id="{E5DBE14B-8637-8D44-B8BA-F8AABEDC8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06" b="5422"/>
          <a:stretch/>
        </p:blipFill>
        <p:spPr>
          <a:xfrm>
            <a:off x="3647454" y="1220736"/>
            <a:ext cx="2543517" cy="51194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05A190-DFF5-254A-A9DD-17AE2D6DD2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3255" t="4202" r="43434" b="7835"/>
          <a:stretch/>
        </p:blipFill>
        <p:spPr>
          <a:xfrm>
            <a:off x="6496671" y="1406925"/>
            <a:ext cx="2308190" cy="46877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EAC08-9794-404C-9BB6-BBB684BD848A}"/>
              </a:ext>
            </a:extLst>
          </p:cNvPr>
          <p:cNvSpPr txBox="1"/>
          <p:nvPr/>
        </p:nvSpPr>
        <p:spPr>
          <a:xfrm>
            <a:off x="3497321" y="6530370"/>
            <a:ext cx="55787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Note –</a:t>
            </a:r>
            <a:r>
              <a:rPr lang="en-US" sz="1100" i="1" dirty="0"/>
              <a:t> The remote access to experts is under development and not available currently</a:t>
            </a:r>
            <a:endParaRPr lang="en-IN" sz="1100" i="1" dirty="0"/>
          </a:p>
        </p:txBody>
      </p:sp>
    </p:spTree>
    <p:extLst>
      <p:ext uri="{BB962C8B-B14F-4D97-AF65-F5344CB8AC3E}">
        <p14:creationId xmlns:p14="http://schemas.microsoft.com/office/powerpoint/2010/main" val="91456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B33C989-002B-4C62-812B-B4F9AE34468E}"/>
              </a:ext>
            </a:extLst>
          </p:cNvPr>
          <p:cNvGrpSpPr/>
          <p:nvPr/>
        </p:nvGrpSpPr>
        <p:grpSpPr>
          <a:xfrm>
            <a:off x="2787329" y="1447242"/>
            <a:ext cx="6296784" cy="4337254"/>
            <a:chOff x="2322595" y="1556945"/>
            <a:chExt cx="8299121" cy="508263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4FE453-030C-4C7D-B587-76B1CEFF7ABA}"/>
                </a:ext>
              </a:extLst>
            </p:cNvPr>
            <p:cNvSpPr/>
            <p:nvPr/>
          </p:nvSpPr>
          <p:spPr>
            <a:xfrm>
              <a:off x="2322595" y="2315969"/>
              <a:ext cx="2573292" cy="2638710"/>
            </a:xfrm>
            <a:custGeom>
              <a:avLst/>
              <a:gdLst>
                <a:gd name="connsiteX0" fmla="*/ 0 w 2573291"/>
                <a:gd name="connsiteY0" fmla="*/ 198740 h 1987395"/>
                <a:gd name="connsiteX1" fmla="*/ 198740 w 2573291"/>
                <a:gd name="connsiteY1" fmla="*/ 0 h 1987395"/>
                <a:gd name="connsiteX2" fmla="*/ 2374552 w 2573291"/>
                <a:gd name="connsiteY2" fmla="*/ 0 h 1987395"/>
                <a:gd name="connsiteX3" fmla="*/ 2573292 w 2573291"/>
                <a:gd name="connsiteY3" fmla="*/ 198740 h 1987395"/>
                <a:gd name="connsiteX4" fmla="*/ 2573291 w 2573291"/>
                <a:gd name="connsiteY4" fmla="*/ 1788656 h 1987395"/>
                <a:gd name="connsiteX5" fmla="*/ 2374551 w 2573291"/>
                <a:gd name="connsiteY5" fmla="*/ 1987396 h 1987395"/>
                <a:gd name="connsiteX6" fmla="*/ 198740 w 2573291"/>
                <a:gd name="connsiteY6" fmla="*/ 1987395 h 1987395"/>
                <a:gd name="connsiteX7" fmla="*/ 0 w 2573291"/>
                <a:gd name="connsiteY7" fmla="*/ 1788655 h 1987395"/>
                <a:gd name="connsiteX8" fmla="*/ 0 w 2573291"/>
                <a:gd name="connsiteY8" fmla="*/ 198740 h 198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3291" h="1987395">
                  <a:moveTo>
                    <a:pt x="0" y="198740"/>
                  </a:moveTo>
                  <a:cubicBezTo>
                    <a:pt x="0" y="88979"/>
                    <a:pt x="88979" y="0"/>
                    <a:pt x="198740" y="0"/>
                  </a:cubicBezTo>
                  <a:lnTo>
                    <a:pt x="2374552" y="0"/>
                  </a:lnTo>
                  <a:cubicBezTo>
                    <a:pt x="2484313" y="0"/>
                    <a:pt x="2573292" y="88979"/>
                    <a:pt x="2573292" y="198740"/>
                  </a:cubicBezTo>
                  <a:cubicBezTo>
                    <a:pt x="2573292" y="728712"/>
                    <a:pt x="2573291" y="1258684"/>
                    <a:pt x="2573291" y="1788656"/>
                  </a:cubicBezTo>
                  <a:cubicBezTo>
                    <a:pt x="2573291" y="1898417"/>
                    <a:pt x="2484312" y="1987396"/>
                    <a:pt x="2374551" y="1987396"/>
                  </a:cubicBezTo>
                  <a:lnTo>
                    <a:pt x="198740" y="1987395"/>
                  </a:lnTo>
                  <a:cubicBezTo>
                    <a:pt x="88979" y="1987395"/>
                    <a:pt x="0" y="1898416"/>
                    <a:pt x="0" y="1788655"/>
                  </a:cubicBezTo>
                  <a:lnTo>
                    <a:pt x="0" y="198740"/>
                  </a:lnTo>
                  <a:close/>
                </a:path>
              </a:pathLst>
            </a:custGeom>
            <a:ln>
              <a:solidFill>
                <a:srgbClr val="A7162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171" tIns="127171" rIns="127171" bIns="446573" numCol="1" spcCol="1270" anchor="t" anchorCtr="0">
              <a:noAutofit/>
            </a:bodyPr>
            <a:lstStyle/>
            <a:p>
              <a:pPr marL="85725" lvl="1" indent="-85725" defTabSz="466725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2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Teachers </a:t>
              </a: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were</a:t>
              </a:r>
              <a:r>
                <a:rPr lang="en-US" sz="12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given 3  Case Studies to identify risks</a:t>
              </a:r>
              <a:endParaRPr lang="en-IN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" lvl="1" indent="-85725" defTabSz="466725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2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Teachers </a:t>
              </a: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were</a:t>
              </a:r>
              <a:r>
                <a:rPr lang="en-US" sz="12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asked to list possible risks this child may be facing in the Google Form</a:t>
              </a:r>
              <a:endParaRPr lang="en-IN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9">
              <a:extLst>
                <a:ext uri="{FF2B5EF4-FFF2-40B4-BE49-F238E27FC236}">
                  <a16:creationId xmlns:a16="http://schemas.microsoft.com/office/drawing/2014/main" id="{0BD6EF05-D8B9-4C54-B4FA-72048ACCC193}"/>
                </a:ext>
              </a:extLst>
            </p:cNvPr>
            <p:cNvSpPr/>
            <p:nvPr/>
          </p:nvSpPr>
          <p:spPr>
            <a:xfrm>
              <a:off x="3609240" y="3750076"/>
              <a:ext cx="3316024" cy="2889505"/>
            </a:xfrm>
            <a:prstGeom prst="leftCircularArrow">
              <a:avLst>
                <a:gd name="adj1" fmla="val 2685"/>
                <a:gd name="adj2" fmla="val 326859"/>
                <a:gd name="adj3" fmla="val 1517053"/>
                <a:gd name="adj4" fmla="val 8835046"/>
                <a:gd name="adj5" fmla="val 3133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 sz="105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D169793-68E1-45FD-9746-921F8ADA32C2}"/>
                </a:ext>
              </a:extLst>
            </p:cNvPr>
            <p:cNvSpPr/>
            <p:nvPr/>
          </p:nvSpPr>
          <p:spPr>
            <a:xfrm>
              <a:off x="2485212" y="5043510"/>
              <a:ext cx="1895102" cy="753619"/>
            </a:xfrm>
            <a:custGeom>
              <a:avLst/>
              <a:gdLst>
                <a:gd name="connsiteX0" fmla="*/ 0 w 1895102"/>
                <a:gd name="connsiteY0" fmla="*/ 75362 h 753619"/>
                <a:gd name="connsiteX1" fmla="*/ 75362 w 1895102"/>
                <a:gd name="connsiteY1" fmla="*/ 0 h 753619"/>
                <a:gd name="connsiteX2" fmla="*/ 1819740 w 1895102"/>
                <a:gd name="connsiteY2" fmla="*/ 0 h 753619"/>
                <a:gd name="connsiteX3" fmla="*/ 1895102 w 1895102"/>
                <a:gd name="connsiteY3" fmla="*/ 75362 h 753619"/>
                <a:gd name="connsiteX4" fmla="*/ 1895102 w 1895102"/>
                <a:gd name="connsiteY4" fmla="*/ 678257 h 753619"/>
                <a:gd name="connsiteX5" fmla="*/ 1819740 w 1895102"/>
                <a:gd name="connsiteY5" fmla="*/ 753619 h 753619"/>
                <a:gd name="connsiteX6" fmla="*/ 75362 w 1895102"/>
                <a:gd name="connsiteY6" fmla="*/ 753619 h 753619"/>
                <a:gd name="connsiteX7" fmla="*/ 0 w 1895102"/>
                <a:gd name="connsiteY7" fmla="*/ 678257 h 753619"/>
                <a:gd name="connsiteX8" fmla="*/ 0 w 1895102"/>
                <a:gd name="connsiteY8" fmla="*/ 75362 h 7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5102" h="753619">
                  <a:moveTo>
                    <a:pt x="0" y="75362"/>
                  </a:moveTo>
                  <a:cubicBezTo>
                    <a:pt x="0" y="33741"/>
                    <a:pt x="33741" y="0"/>
                    <a:pt x="75362" y="0"/>
                  </a:cubicBezTo>
                  <a:lnTo>
                    <a:pt x="1819740" y="0"/>
                  </a:lnTo>
                  <a:cubicBezTo>
                    <a:pt x="1861361" y="0"/>
                    <a:pt x="1895102" y="33741"/>
                    <a:pt x="1895102" y="75362"/>
                  </a:cubicBezTo>
                  <a:lnTo>
                    <a:pt x="1895102" y="678257"/>
                  </a:lnTo>
                  <a:cubicBezTo>
                    <a:pt x="1895102" y="719878"/>
                    <a:pt x="1861361" y="753619"/>
                    <a:pt x="1819740" y="753619"/>
                  </a:cubicBezTo>
                  <a:lnTo>
                    <a:pt x="75362" y="753619"/>
                  </a:lnTo>
                  <a:cubicBezTo>
                    <a:pt x="33741" y="753619"/>
                    <a:pt x="0" y="719878"/>
                    <a:pt x="0" y="678257"/>
                  </a:cubicBezTo>
                  <a:lnTo>
                    <a:pt x="0" y="75362"/>
                  </a:lnTo>
                  <a:close/>
                </a:path>
              </a:pathLst>
            </a:custGeom>
            <a:solidFill>
              <a:srgbClr val="A7162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45" tIns="39415" rIns="50845" bIns="39415" numCol="1" spcCol="1270" anchor="ctr" anchorCtr="0">
              <a:noAutofit/>
            </a:bodyPr>
            <a:lstStyle/>
            <a:p>
              <a:pPr algn="ctr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Step 1: Pre- assessment  </a:t>
              </a:r>
              <a:endParaRPr lang="en-IN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0A92F0-D44D-4205-BB90-63150CC595E6}"/>
                </a:ext>
              </a:extLst>
            </p:cNvPr>
            <p:cNvSpPr/>
            <p:nvPr/>
          </p:nvSpPr>
          <p:spPr>
            <a:xfrm>
              <a:off x="5091294" y="3504903"/>
              <a:ext cx="2290549" cy="1801101"/>
            </a:xfrm>
            <a:custGeom>
              <a:avLst/>
              <a:gdLst>
                <a:gd name="connsiteX0" fmla="*/ 0 w 2131990"/>
                <a:gd name="connsiteY0" fmla="*/ 175845 h 1758446"/>
                <a:gd name="connsiteX1" fmla="*/ 175845 w 2131990"/>
                <a:gd name="connsiteY1" fmla="*/ 0 h 1758446"/>
                <a:gd name="connsiteX2" fmla="*/ 1956145 w 2131990"/>
                <a:gd name="connsiteY2" fmla="*/ 0 h 1758446"/>
                <a:gd name="connsiteX3" fmla="*/ 2131990 w 2131990"/>
                <a:gd name="connsiteY3" fmla="*/ 175845 h 1758446"/>
                <a:gd name="connsiteX4" fmla="*/ 2131990 w 2131990"/>
                <a:gd name="connsiteY4" fmla="*/ 1582601 h 1758446"/>
                <a:gd name="connsiteX5" fmla="*/ 1956145 w 2131990"/>
                <a:gd name="connsiteY5" fmla="*/ 1758446 h 1758446"/>
                <a:gd name="connsiteX6" fmla="*/ 175845 w 2131990"/>
                <a:gd name="connsiteY6" fmla="*/ 1758446 h 1758446"/>
                <a:gd name="connsiteX7" fmla="*/ 0 w 2131990"/>
                <a:gd name="connsiteY7" fmla="*/ 1582601 h 1758446"/>
                <a:gd name="connsiteX8" fmla="*/ 0 w 2131990"/>
                <a:gd name="connsiteY8" fmla="*/ 175845 h 175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1990" h="1758446">
                  <a:moveTo>
                    <a:pt x="0" y="175845"/>
                  </a:moveTo>
                  <a:cubicBezTo>
                    <a:pt x="0" y="78728"/>
                    <a:pt x="78728" y="0"/>
                    <a:pt x="175845" y="0"/>
                  </a:cubicBezTo>
                  <a:lnTo>
                    <a:pt x="1956145" y="0"/>
                  </a:lnTo>
                  <a:cubicBezTo>
                    <a:pt x="2053262" y="0"/>
                    <a:pt x="2131990" y="78728"/>
                    <a:pt x="2131990" y="175845"/>
                  </a:cubicBezTo>
                  <a:lnTo>
                    <a:pt x="2131990" y="1582601"/>
                  </a:lnTo>
                  <a:cubicBezTo>
                    <a:pt x="2131990" y="1679718"/>
                    <a:pt x="2053262" y="1758446"/>
                    <a:pt x="1956145" y="1758446"/>
                  </a:cubicBezTo>
                  <a:lnTo>
                    <a:pt x="175845" y="1758446"/>
                  </a:lnTo>
                  <a:cubicBezTo>
                    <a:pt x="78728" y="1758446"/>
                    <a:pt x="0" y="1679718"/>
                    <a:pt x="0" y="1582601"/>
                  </a:cubicBezTo>
                  <a:lnTo>
                    <a:pt x="0" y="175845"/>
                  </a:lnTo>
                  <a:close/>
                </a:path>
              </a:pathLst>
            </a:custGeom>
            <a:ln>
              <a:solidFill>
                <a:srgbClr val="A7162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219" tIns="405827" rIns="123219" bIns="123219" numCol="1" spcCol="1270" anchor="t" anchorCtr="0">
              <a:noAutofit/>
            </a:bodyPr>
            <a:lstStyle/>
            <a:p>
              <a:pPr marL="214313" lvl="1" indent="-214313" defTabSz="466725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Teachers 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were</a:t>
              </a: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trained to use the App</a:t>
              </a:r>
              <a:endParaRPr lang="en-IN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96599E-7A5A-4572-A071-E64B9DCBA5F5}"/>
                </a:ext>
              </a:extLst>
            </p:cNvPr>
            <p:cNvSpPr/>
            <p:nvPr/>
          </p:nvSpPr>
          <p:spPr>
            <a:xfrm>
              <a:off x="7739329" y="2923388"/>
              <a:ext cx="2882387" cy="2031290"/>
            </a:xfrm>
            <a:custGeom>
              <a:avLst/>
              <a:gdLst>
                <a:gd name="connsiteX0" fmla="*/ 0 w 2882387"/>
                <a:gd name="connsiteY0" fmla="*/ 237701 h 2377014"/>
                <a:gd name="connsiteX1" fmla="*/ 237701 w 2882387"/>
                <a:gd name="connsiteY1" fmla="*/ 0 h 2377014"/>
                <a:gd name="connsiteX2" fmla="*/ 2644686 w 2882387"/>
                <a:gd name="connsiteY2" fmla="*/ 0 h 2377014"/>
                <a:gd name="connsiteX3" fmla="*/ 2882387 w 2882387"/>
                <a:gd name="connsiteY3" fmla="*/ 237701 h 2377014"/>
                <a:gd name="connsiteX4" fmla="*/ 2882387 w 2882387"/>
                <a:gd name="connsiteY4" fmla="*/ 2139313 h 2377014"/>
                <a:gd name="connsiteX5" fmla="*/ 2644686 w 2882387"/>
                <a:gd name="connsiteY5" fmla="*/ 2377014 h 2377014"/>
                <a:gd name="connsiteX6" fmla="*/ 237701 w 2882387"/>
                <a:gd name="connsiteY6" fmla="*/ 2377014 h 2377014"/>
                <a:gd name="connsiteX7" fmla="*/ 0 w 2882387"/>
                <a:gd name="connsiteY7" fmla="*/ 2139313 h 2377014"/>
                <a:gd name="connsiteX8" fmla="*/ 0 w 2882387"/>
                <a:gd name="connsiteY8" fmla="*/ 237701 h 237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2387" h="2377014">
                  <a:moveTo>
                    <a:pt x="0" y="237701"/>
                  </a:moveTo>
                  <a:cubicBezTo>
                    <a:pt x="0" y="106422"/>
                    <a:pt x="106422" y="0"/>
                    <a:pt x="237701" y="0"/>
                  </a:cubicBezTo>
                  <a:lnTo>
                    <a:pt x="2644686" y="0"/>
                  </a:lnTo>
                  <a:cubicBezTo>
                    <a:pt x="2775965" y="0"/>
                    <a:pt x="2882387" y="106422"/>
                    <a:pt x="2882387" y="237701"/>
                  </a:cubicBezTo>
                  <a:lnTo>
                    <a:pt x="2882387" y="2139313"/>
                  </a:lnTo>
                  <a:cubicBezTo>
                    <a:pt x="2882387" y="2270592"/>
                    <a:pt x="2775965" y="2377014"/>
                    <a:pt x="2644686" y="2377014"/>
                  </a:cubicBezTo>
                  <a:lnTo>
                    <a:pt x="237701" y="2377014"/>
                  </a:lnTo>
                  <a:cubicBezTo>
                    <a:pt x="106422" y="2377014"/>
                    <a:pt x="0" y="2270592"/>
                    <a:pt x="0" y="2139313"/>
                  </a:cubicBezTo>
                  <a:lnTo>
                    <a:pt x="0" y="237701"/>
                  </a:lnTo>
                  <a:close/>
                </a:path>
              </a:pathLst>
            </a:custGeom>
            <a:ln>
              <a:solidFill>
                <a:srgbClr val="A7162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895" tIns="133895" rIns="133895" bIns="515915" numCol="1" spcCol="1270" anchor="t" anchorCtr="0">
              <a:noAutofit/>
            </a:bodyPr>
            <a:lstStyle/>
            <a:p>
              <a:pPr marL="85725" lvl="1" indent="-85725" defTabSz="466725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050" kern="1200" dirty="0"/>
            </a:p>
            <a:p>
              <a:pPr marL="85725" lvl="1" indent="-85725" defTabSz="466725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Teachers used  App to screen children using Case studies for risks</a:t>
              </a:r>
              <a:endParaRPr lang="en-IN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CB9C814-2613-4997-97A3-13E0880A2C97}"/>
                </a:ext>
              </a:extLst>
            </p:cNvPr>
            <p:cNvSpPr/>
            <p:nvPr/>
          </p:nvSpPr>
          <p:spPr>
            <a:xfrm>
              <a:off x="8264627" y="5021019"/>
              <a:ext cx="1895102" cy="753619"/>
            </a:xfrm>
            <a:custGeom>
              <a:avLst/>
              <a:gdLst>
                <a:gd name="connsiteX0" fmla="*/ 0 w 1895102"/>
                <a:gd name="connsiteY0" fmla="*/ 75362 h 753619"/>
                <a:gd name="connsiteX1" fmla="*/ 75362 w 1895102"/>
                <a:gd name="connsiteY1" fmla="*/ 0 h 753619"/>
                <a:gd name="connsiteX2" fmla="*/ 1819740 w 1895102"/>
                <a:gd name="connsiteY2" fmla="*/ 0 h 753619"/>
                <a:gd name="connsiteX3" fmla="*/ 1895102 w 1895102"/>
                <a:gd name="connsiteY3" fmla="*/ 75362 h 753619"/>
                <a:gd name="connsiteX4" fmla="*/ 1895102 w 1895102"/>
                <a:gd name="connsiteY4" fmla="*/ 678257 h 753619"/>
                <a:gd name="connsiteX5" fmla="*/ 1819740 w 1895102"/>
                <a:gd name="connsiteY5" fmla="*/ 753619 h 753619"/>
                <a:gd name="connsiteX6" fmla="*/ 75362 w 1895102"/>
                <a:gd name="connsiteY6" fmla="*/ 753619 h 753619"/>
                <a:gd name="connsiteX7" fmla="*/ 0 w 1895102"/>
                <a:gd name="connsiteY7" fmla="*/ 678257 h 753619"/>
                <a:gd name="connsiteX8" fmla="*/ 0 w 1895102"/>
                <a:gd name="connsiteY8" fmla="*/ 75362 h 7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5102" h="753619">
                  <a:moveTo>
                    <a:pt x="0" y="75362"/>
                  </a:moveTo>
                  <a:cubicBezTo>
                    <a:pt x="0" y="33741"/>
                    <a:pt x="33741" y="0"/>
                    <a:pt x="75362" y="0"/>
                  </a:cubicBezTo>
                  <a:lnTo>
                    <a:pt x="1819740" y="0"/>
                  </a:lnTo>
                  <a:cubicBezTo>
                    <a:pt x="1861361" y="0"/>
                    <a:pt x="1895102" y="33741"/>
                    <a:pt x="1895102" y="75362"/>
                  </a:cubicBezTo>
                  <a:lnTo>
                    <a:pt x="1895102" y="678257"/>
                  </a:lnTo>
                  <a:cubicBezTo>
                    <a:pt x="1895102" y="719878"/>
                    <a:pt x="1861361" y="753619"/>
                    <a:pt x="1819740" y="753619"/>
                  </a:cubicBezTo>
                  <a:lnTo>
                    <a:pt x="75362" y="753619"/>
                  </a:lnTo>
                  <a:cubicBezTo>
                    <a:pt x="33741" y="753619"/>
                    <a:pt x="0" y="719878"/>
                    <a:pt x="0" y="678257"/>
                  </a:cubicBezTo>
                  <a:lnTo>
                    <a:pt x="0" y="75362"/>
                  </a:lnTo>
                  <a:close/>
                </a:path>
              </a:pathLst>
            </a:custGeom>
            <a:solidFill>
              <a:srgbClr val="A7162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45" tIns="39415" rIns="50845" bIns="39415" numCol="1" spcCol="1270" anchor="ctr" anchorCtr="0">
              <a:noAutofit/>
            </a:bodyPr>
            <a:lstStyle/>
            <a:p>
              <a:pPr algn="ctr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 3: Post assessment</a:t>
              </a:r>
              <a:endParaRPr lang="en-IN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rrow: Circular 12">
              <a:extLst>
                <a:ext uri="{FF2B5EF4-FFF2-40B4-BE49-F238E27FC236}">
                  <a16:creationId xmlns:a16="http://schemas.microsoft.com/office/drawing/2014/main" id="{7F25ABA1-8CBC-46DA-BC4A-7E66418B9419}"/>
                </a:ext>
              </a:extLst>
            </p:cNvPr>
            <p:cNvSpPr/>
            <p:nvPr/>
          </p:nvSpPr>
          <p:spPr>
            <a:xfrm>
              <a:off x="5812691" y="1556945"/>
              <a:ext cx="3647107" cy="3749059"/>
            </a:xfrm>
            <a:prstGeom prst="circularArrow">
              <a:avLst>
                <a:gd name="adj1" fmla="val 2070"/>
                <a:gd name="adj2" fmla="val 248362"/>
                <a:gd name="adj3" fmla="val 20055489"/>
                <a:gd name="adj4" fmla="val 12896971"/>
                <a:gd name="adj5" fmla="val 2415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8B97FF-5EAD-44E1-B01F-7341D31FA181}"/>
                </a:ext>
              </a:extLst>
            </p:cNvPr>
            <p:cNvSpPr/>
            <p:nvPr/>
          </p:nvSpPr>
          <p:spPr>
            <a:xfrm>
              <a:off x="5258129" y="2686820"/>
              <a:ext cx="1895102" cy="753619"/>
            </a:xfrm>
            <a:custGeom>
              <a:avLst/>
              <a:gdLst>
                <a:gd name="connsiteX0" fmla="*/ 0 w 1895102"/>
                <a:gd name="connsiteY0" fmla="*/ 75362 h 753619"/>
                <a:gd name="connsiteX1" fmla="*/ 75362 w 1895102"/>
                <a:gd name="connsiteY1" fmla="*/ 0 h 753619"/>
                <a:gd name="connsiteX2" fmla="*/ 1819740 w 1895102"/>
                <a:gd name="connsiteY2" fmla="*/ 0 h 753619"/>
                <a:gd name="connsiteX3" fmla="*/ 1895102 w 1895102"/>
                <a:gd name="connsiteY3" fmla="*/ 75362 h 753619"/>
                <a:gd name="connsiteX4" fmla="*/ 1895102 w 1895102"/>
                <a:gd name="connsiteY4" fmla="*/ 678257 h 753619"/>
                <a:gd name="connsiteX5" fmla="*/ 1819740 w 1895102"/>
                <a:gd name="connsiteY5" fmla="*/ 753619 h 753619"/>
                <a:gd name="connsiteX6" fmla="*/ 75362 w 1895102"/>
                <a:gd name="connsiteY6" fmla="*/ 753619 h 753619"/>
                <a:gd name="connsiteX7" fmla="*/ 0 w 1895102"/>
                <a:gd name="connsiteY7" fmla="*/ 678257 h 753619"/>
                <a:gd name="connsiteX8" fmla="*/ 0 w 1895102"/>
                <a:gd name="connsiteY8" fmla="*/ 75362 h 7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5102" h="753619">
                  <a:moveTo>
                    <a:pt x="0" y="75362"/>
                  </a:moveTo>
                  <a:cubicBezTo>
                    <a:pt x="0" y="33741"/>
                    <a:pt x="33741" y="0"/>
                    <a:pt x="75362" y="0"/>
                  </a:cubicBezTo>
                  <a:lnTo>
                    <a:pt x="1819740" y="0"/>
                  </a:lnTo>
                  <a:cubicBezTo>
                    <a:pt x="1861361" y="0"/>
                    <a:pt x="1895102" y="33741"/>
                    <a:pt x="1895102" y="75362"/>
                  </a:cubicBezTo>
                  <a:lnTo>
                    <a:pt x="1895102" y="678257"/>
                  </a:lnTo>
                  <a:cubicBezTo>
                    <a:pt x="1895102" y="719878"/>
                    <a:pt x="1861361" y="753619"/>
                    <a:pt x="1819740" y="753619"/>
                  </a:cubicBezTo>
                  <a:lnTo>
                    <a:pt x="75362" y="753619"/>
                  </a:lnTo>
                  <a:cubicBezTo>
                    <a:pt x="33741" y="753619"/>
                    <a:pt x="0" y="719878"/>
                    <a:pt x="0" y="678257"/>
                  </a:cubicBezTo>
                  <a:lnTo>
                    <a:pt x="0" y="75362"/>
                  </a:lnTo>
                  <a:close/>
                </a:path>
              </a:pathLst>
            </a:custGeom>
            <a:solidFill>
              <a:srgbClr val="A7162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45" tIns="39415" rIns="50845" bIns="39415" numCol="1" spcCol="1270" anchor="ctr" anchorCtr="0">
              <a:noAutofit/>
            </a:bodyPr>
            <a:lstStyle/>
            <a:p>
              <a:pPr algn="ctr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 2: Training</a:t>
              </a:r>
              <a:endParaRPr lang="en-IN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7E6AC10-92AC-4925-9D41-1AF24663EA70}"/>
              </a:ext>
            </a:extLst>
          </p:cNvPr>
          <p:cNvSpPr txBox="1"/>
          <p:nvPr/>
        </p:nvSpPr>
        <p:spPr>
          <a:xfrm>
            <a:off x="72470" y="1248688"/>
            <a:ext cx="2515965" cy="5509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Objective of Pilot </a:t>
            </a:r>
            <a:r>
              <a:rPr lang="en-US" sz="1600" dirty="0">
                <a:solidFill>
                  <a:schemeClr val="bg1"/>
                </a:solidFill>
              </a:rPr>
              <a:t>– 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To establish the </a:t>
            </a:r>
          </a:p>
          <a:p>
            <a:r>
              <a:rPr lang="en-US" sz="1600" dirty="0">
                <a:solidFill>
                  <a:schemeClr val="bg1"/>
                </a:solidFill>
              </a:rPr>
              <a:t>reliability and validity of the app 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Location –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3 districts in Tamil Nadu - Kancheepuram, Theni and Villupuram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Pilot Sample –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1061 Government Teachers, Special Educator from 3 districts from 44 blocks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96ECE3-F70E-43AC-B754-995C6EF53744}"/>
              </a:ext>
            </a:extLst>
          </p:cNvPr>
          <p:cNvSpPr txBox="1"/>
          <p:nvPr/>
        </p:nvSpPr>
        <p:spPr>
          <a:xfrm>
            <a:off x="3331517" y="1447242"/>
            <a:ext cx="229569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Pilot Methodology </a:t>
            </a:r>
            <a:endParaRPr lang="en-IN" sz="1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A902C5-4B3C-436D-A866-11CF9B012AE6}"/>
              </a:ext>
            </a:extLst>
          </p:cNvPr>
          <p:cNvSpPr txBox="1"/>
          <p:nvPr/>
        </p:nvSpPr>
        <p:spPr>
          <a:xfrm>
            <a:off x="72470" y="174222"/>
            <a:ext cx="7407797" cy="584775"/>
          </a:xfrm>
          <a:prstGeom prst="rect">
            <a:avLst/>
          </a:prstGeom>
          <a:solidFill>
            <a:srgbClr val="A7162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Pilot Study- 2020 - 2021</a:t>
            </a:r>
          </a:p>
        </p:txBody>
      </p:sp>
      <p:sp>
        <p:nvSpPr>
          <p:cNvPr id="22" name="Google Shape;133;p6">
            <a:extLst>
              <a:ext uri="{FF2B5EF4-FFF2-40B4-BE49-F238E27FC236}">
                <a16:creationId xmlns:a16="http://schemas.microsoft.com/office/drawing/2014/main" id="{1A39E872-4B11-4398-8E81-107DC2E77970}"/>
              </a:ext>
            </a:extLst>
          </p:cNvPr>
          <p:cNvSpPr/>
          <p:nvPr/>
        </p:nvSpPr>
        <p:spPr>
          <a:xfrm>
            <a:off x="7929834" y="152400"/>
            <a:ext cx="1141696" cy="79120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12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3;p6">
            <a:extLst>
              <a:ext uri="{FF2B5EF4-FFF2-40B4-BE49-F238E27FC236}">
                <a16:creationId xmlns:a16="http://schemas.microsoft.com/office/drawing/2014/main" id="{4D70FF60-7B03-4A1C-BEC0-41234783275F}"/>
              </a:ext>
            </a:extLst>
          </p:cNvPr>
          <p:cNvSpPr/>
          <p:nvPr/>
        </p:nvSpPr>
        <p:spPr>
          <a:xfrm>
            <a:off x="7929834" y="152400"/>
            <a:ext cx="1141696" cy="79120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1E37DE-F0DC-4F60-B70A-40968FCE688D}"/>
              </a:ext>
            </a:extLst>
          </p:cNvPr>
          <p:cNvSpPr/>
          <p:nvPr/>
        </p:nvSpPr>
        <p:spPr>
          <a:xfrm>
            <a:off x="1179882" y="1174627"/>
            <a:ext cx="2048070" cy="2144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latin typeface="Lato Light" panose="020F0502020204030203" pitchFamily="34" charset="0"/>
            </a:endParaRPr>
          </a:p>
        </p:txBody>
      </p:sp>
      <p:pic>
        <p:nvPicPr>
          <p:cNvPr id="18" name="Graphic 17" descr="Bar graph with upward trend with solid fill">
            <a:extLst>
              <a:ext uri="{FF2B5EF4-FFF2-40B4-BE49-F238E27FC236}">
                <a16:creationId xmlns:a16="http://schemas.microsoft.com/office/drawing/2014/main" id="{49E34F40-5625-40F3-B7D4-79DB795CA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0854" y="1569213"/>
            <a:ext cx="1418748" cy="14187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FB3519-02CF-8548-A67A-4E168A0EDB77}"/>
              </a:ext>
            </a:extLst>
          </p:cNvPr>
          <p:cNvSpPr txBox="1"/>
          <p:nvPr/>
        </p:nvSpPr>
        <p:spPr>
          <a:xfrm>
            <a:off x="72470" y="174222"/>
            <a:ext cx="7407797" cy="584775"/>
          </a:xfrm>
          <a:prstGeom prst="rect">
            <a:avLst/>
          </a:prstGeom>
          <a:solidFill>
            <a:srgbClr val="A7162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Pilot Study- 2020 - 2021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B457AF-23DB-6C42-8089-6F65EF775988}"/>
              </a:ext>
            </a:extLst>
          </p:cNvPr>
          <p:cNvSpPr txBox="1"/>
          <p:nvPr/>
        </p:nvSpPr>
        <p:spPr>
          <a:xfrm>
            <a:off x="404935" y="6470010"/>
            <a:ext cx="7557904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Results published in the International Journal of Education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DA5044B5-2B4B-4505-8563-03DC9779D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54286"/>
              </p:ext>
            </p:extLst>
          </p:nvPr>
        </p:nvGraphicFramePr>
        <p:xfrm>
          <a:off x="266777" y="3496700"/>
          <a:ext cx="3874280" cy="24282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146070">
                  <a:extLst>
                    <a:ext uri="{9D8B030D-6E8A-4147-A177-3AD203B41FA5}">
                      <a16:colId xmlns:a16="http://schemas.microsoft.com/office/drawing/2014/main" val="2303666956"/>
                    </a:ext>
                  </a:extLst>
                </a:gridCol>
                <a:gridCol w="1319134">
                  <a:extLst>
                    <a:ext uri="{9D8B030D-6E8A-4147-A177-3AD203B41FA5}">
                      <a16:colId xmlns:a16="http://schemas.microsoft.com/office/drawing/2014/main" val="2073549727"/>
                    </a:ext>
                  </a:extLst>
                </a:gridCol>
                <a:gridCol w="1409076">
                  <a:extLst>
                    <a:ext uri="{9D8B030D-6E8A-4147-A177-3AD203B41FA5}">
                      <a16:colId xmlns:a16="http://schemas.microsoft.com/office/drawing/2014/main" val="3544145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/>
                        <a:t>Number of cases correctly identified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/>
                        <a:t>Pre-test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/>
                        <a:t>n(%)</a:t>
                      </a:r>
                    </a:p>
                    <a:p>
                      <a:endParaRPr lang="en-IN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Post-test</a:t>
                      </a:r>
                    </a:p>
                    <a:p>
                      <a:r>
                        <a:rPr lang="en-IN" dirty="0"/>
                        <a:t>n(%)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46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246 (23.19%)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118 (11.12%)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627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364 (34.31%)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290 (27.33%)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606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315 (29.68%)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286 (26.96%)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3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136 (12.81%)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367 (34.59%)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392910"/>
                  </a:ext>
                </a:extLst>
              </a:tr>
            </a:tbl>
          </a:graphicData>
        </a:graphic>
      </p:graphicFrame>
      <p:sp>
        <p:nvSpPr>
          <p:cNvPr id="16" name="Subtitle 2">
            <a:extLst>
              <a:ext uri="{FF2B5EF4-FFF2-40B4-BE49-F238E27FC236}">
                <a16:creationId xmlns:a16="http://schemas.microsoft.com/office/drawing/2014/main" id="{4D12D850-E987-4968-97D4-5C1AB7B328FB}"/>
              </a:ext>
            </a:extLst>
          </p:cNvPr>
          <p:cNvSpPr txBox="1">
            <a:spLocks/>
          </p:cNvSpPr>
          <p:nvPr/>
        </p:nvSpPr>
        <p:spPr>
          <a:xfrm>
            <a:off x="4183887" y="1052699"/>
            <a:ext cx="4887643" cy="5613634"/>
          </a:xfrm>
          <a:prstGeom prst="rect">
            <a:avLst/>
          </a:prstGeom>
        </p:spPr>
        <p:txBody>
          <a:bodyPr vert="horz" wrap="square" lIns="81580" tIns="40790" rIns="81580" bIns="407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34290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Overall, 76.8% teachers were able to correctly identify at least one case of disability during pre-assessment. In contrast, 88.9% teachers were able to correctly identify at least one case of disability during the post assessment phase. </a:t>
            </a:r>
          </a:p>
          <a:p>
            <a:pPr marL="285750" indent="-285750" algn="just" defTabSz="34290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the teachers who were unable to correctly identify any cases during pre-assessment, 80% were able to correctly identify at least 1 case during post-assessment. </a:t>
            </a:r>
          </a:p>
          <a:p>
            <a:pPr marL="285750" indent="-285750" algn="just" defTabSz="34290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Similarly, teachers who were able to correctly identify 1 case during preassessment, 52.5% were able to correctly identify 2 or more cases during the post-assessment. </a:t>
            </a:r>
          </a:p>
          <a:p>
            <a:pPr marL="285750" indent="-285750" algn="just" defTabSz="34290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the teachers who were able to correctly identify 2 cases during pre-assessment, 46.98% were able to correctly identify all 3 cases during post assessment. </a:t>
            </a:r>
          </a:p>
          <a:p>
            <a:pPr algn="just" defTabSz="342900" fontAlgn="base">
              <a:lnSpc>
                <a:spcPct val="170000"/>
              </a:lnSpc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57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7801337" y="30467"/>
            <a:ext cx="1255854" cy="88091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54A2E-5C84-BD42-A956-F3DD06ACA45F}"/>
              </a:ext>
            </a:extLst>
          </p:cNvPr>
          <p:cNvSpPr txBox="1"/>
          <p:nvPr/>
        </p:nvSpPr>
        <p:spPr>
          <a:xfrm>
            <a:off x="0" y="263305"/>
            <a:ext cx="7407797" cy="400110"/>
          </a:xfrm>
          <a:prstGeom prst="rect">
            <a:avLst/>
          </a:prstGeom>
          <a:solidFill>
            <a:srgbClr val="A7162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The Red Flag Project</a:t>
            </a:r>
          </a:p>
        </p:txBody>
      </p:sp>
      <p:pic>
        <p:nvPicPr>
          <p:cNvPr id="4" name="Online Media 3" title="The Red Flag Project - Sol's ARC">
            <a:hlinkClick r:id="" action="ppaction://media"/>
            <a:extLst>
              <a:ext uri="{FF2B5EF4-FFF2-40B4-BE49-F238E27FC236}">
                <a16:creationId xmlns:a16="http://schemas.microsoft.com/office/drawing/2014/main" id="{77279EAE-BFDD-44C3-8D28-B9C7717F88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2281" y="1112659"/>
            <a:ext cx="8199437" cy="4632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429C51-2F27-45D0-A931-6FECC573C683}"/>
              </a:ext>
            </a:extLst>
          </p:cNvPr>
          <p:cNvSpPr txBox="1"/>
          <p:nvPr/>
        </p:nvSpPr>
        <p:spPr>
          <a:xfrm>
            <a:off x="2833140" y="5886808"/>
            <a:ext cx="3886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YouTube Link - </a:t>
            </a:r>
            <a:r>
              <a:rPr lang="en-IN" dirty="0">
                <a:hlinkClick r:id="rId6"/>
              </a:rPr>
              <a:t>https://youtu.be/J-03uUVYZmc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325161" y="2275160"/>
            <a:ext cx="8192735" cy="458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3327721" y="615242"/>
            <a:ext cx="1869312" cy="24209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5;p2">
            <a:extLst>
              <a:ext uri="{FF2B5EF4-FFF2-40B4-BE49-F238E27FC236}">
                <a16:creationId xmlns:a16="http://schemas.microsoft.com/office/drawing/2014/main" id="{A66852C7-7040-814C-BF35-838A098AB4EA}"/>
              </a:ext>
            </a:extLst>
          </p:cNvPr>
          <p:cNvSpPr/>
          <p:nvPr/>
        </p:nvSpPr>
        <p:spPr>
          <a:xfrm>
            <a:off x="7801337" y="30467"/>
            <a:ext cx="1255854" cy="88091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9D8F04-2FDB-8945-964A-A1D74214A25D}"/>
              </a:ext>
            </a:extLst>
          </p:cNvPr>
          <p:cNvSpPr txBox="1"/>
          <p:nvPr/>
        </p:nvSpPr>
        <p:spPr>
          <a:xfrm>
            <a:off x="0" y="30467"/>
            <a:ext cx="7407797" cy="584775"/>
          </a:xfrm>
          <a:prstGeom prst="rect">
            <a:avLst/>
          </a:prstGeom>
          <a:solidFill>
            <a:srgbClr val="A7162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The Red Flag App Features</a:t>
            </a:r>
          </a:p>
        </p:txBody>
      </p:sp>
    </p:spTree>
    <p:extLst>
      <p:ext uri="{BB962C8B-B14F-4D97-AF65-F5344CB8AC3E}">
        <p14:creationId xmlns:p14="http://schemas.microsoft.com/office/powerpoint/2010/main" val="19561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16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1754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34896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539EE-486A-4A4E-8E7D-04C93E18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 Screen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5031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E93C1-2856-44AE-B1AF-92E833A3FF89}"/>
              </a:ext>
            </a:extLst>
          </p:cNvPr>
          <p:cNvSpPr txBox="1"/>
          <p:nvPr/>
        </p:nvSpPr>
        <p:spPr>
          <a:xfrm>
            <a:off x="278320" y="2619248"/>
            <a:ext cx="2846845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Features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Navigations to different  sections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Dashboard with the data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Ongoing courses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User</a:t>
            </a: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Mainstream Teachers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 educators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Therapists </a:t>
            </a:r>
          </a:p>
        </p:txBody>
      </p:sp>
      <p:pic>
        <p:nvPicPr>
          <p:cNvPr id="9" name="Google Shape;262;p23">
            <a:extLst>
              <a:ext uri="{FF2B5EF4-FFF2-40B4-BE49-F238E27FC236}">
                <a16:creationId xmlns:a16="http://schemas.microsoft.com/office/drawing/2014/main" id="{6E5025B4-AE57-4E4E-9D34-DF7860D6947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tretch/>
        </p:blipFill>
        <p:spPr>
          <a:xfrm>
            <a:off x="4107533" y="911380"/>
            <a:ext cx="2534485" cy="5280175"/>
          </a:xfrm>
          <a:prstGeom prst="rect">
            <a:avLst/>
          </a:prstGeom>
          <a:noFill/>
        </p:spPr>
      </p:pic>
      <p:sp>
        <p:nvSpPr>
          <p:cNvPr id="6" name="Google Shape;133;p6">
            <a:extLst>
              <a:ext uri="{FF2B5EF4-FFF2-40B4-BE49-F238E27FC236}">
                <a16:creationId xmlns:a16="http://schemas.microsoft.com/office/drawing/2014/main" id="{7A78BEE3-6EB8-488C-A8C1-58ECA1D73887}"/>
              </a:ext>
            </a:extLst>
          </p:cNvPr>
          <p:cNvSpPr/>
          <p:nvPr/>
        </p:nvSpPr>
        <p:spPr>
          <a:xfrm>
            <a:off x="7929834" y="152400"/>
            <a:ext cx="1141696" cy="79120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2A0082-A79E-CC4F-8AF5-5ADBD69E4106}"/>
              </a:ext>
            </a:extLst>
          </p:cNvPr>
          <p:cNvSpPr txBox="1"/>
          <p:nvPr/>
        </p:nvSpPr>
        <p:spPr>
          <a:xfrm>
            <a:off x="0" y="120049"/>
            <a:ext cx="7407797" cy="584775"/>
          </a:xfrm>
          <a:prstGeom prst="rect">
            <a:avLst/>
          </a:prstGeom>
          <a:solidFill>
            <a:srgbClr val="A7162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Home Screen</a:t>
            </a:r>
          </a:p>
        </p:txBody>
      </p:sp>
    </p:spTree>
    <p:extLst>
      <p:ext uri="{BB962C8B-B14F-4D97-AF65-F5344CB8AC3E}">
        <p14:creationId xmlns:p14="http://schemas.microsoft.com/office/powerpoint/2010/main" val="93246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1754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34896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5031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E93C1-2856-44AE-B1AF-92E833A3FF89}"/>
              </a:ext>
            </a:extLst>
          </p:cNvPr>
          <p:cNvSpPr txBox="1"/>
          <p:nvPr/>
        </p:nvSpPr>
        <p:spPr>
          <a:xfrm>
            <a:off x="127471" y="1144449"/>
            <a:ext cx="3000208" cy="5501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Key Functions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Screens for </a:t>
            </a:r>
            <a:r>
              <a:rPr lang="en-US" sz="1600" b="1" dirty="0">
                <a:latin typeface="+mj-lt"/>
              </a:rPr>
              <a:t>Multiple Risks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No </a:t>
            </a:r>
            <a:r>
              <a:rPr lang="en-US" sz="1600" dirty="0">
                <a:latin typeface="+mj-lt"/>
              </a:rPr>
              <a:t>Labelling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Teacher</a:t>
            </a:r>
            <a:r>
              <a:rPr lang="en-US" sz="1600" dirty="0">
                <a:latin typeface="+mj-lt"/>
              </a:rPr>
              <a:t> Led</a:t>
            </a:r>
            <a:endParaRPr lang="en-IN" sz="1600" dirty="0">
              <a:latin typeface="+mj-lt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Results provide Demographic risks for School &amp; Family, Disability Risks and Risks for mental health challenges</a:t>
            </a:r>
          </a:p>
          <a:p>
            <a:pPr marL="285750" lvl="1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Provides recommendations based on results that a teacher can immediately begin</a:t>
            </a:r>
          </a:p>
          <a:p>
            <a:pPr marL="285750" lvl="1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Links to modules the teacher needs to learn from</a:t>
            </a:r>
          </a:p>
        </p:txBody>
      </p:sp>
      <p:sp>
        <p:nvSpPr>
          <p:cNvPr id="14" name="Google Shape;95;p2">
            <a:extLst>
              <a:ext uri="{FF2B5EF4-FFF2-40B4-BE49-F238E27FC236}">
                <a16:creationId xmlns:a16="http://schemas.microsoft.com/office/drawing/2014/main" id="{5A9164B6-7BA7-E547-B519-F170D2DD63CB}"/>
              </a:ext>
            </a:extLst>
          </p:cNvPr>
          <p:cNvSpPr/>
          <p:nvPr/>
        </p:nvSpPr>
        <p:spPr>
          <a:xfrm>
            <a:off x="7811928" y="35774"/>
            <a:ext cx="1255854" cy="88091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06F887-7ACA-1646-8DE6-B5651FAEB4D7}"/>
              </a:ext>
            </a:extLst>
          </p:cNvPr>
          <p:cNvSpPr txBox="1"/>
          <p:nvPr/>
        </p:nvSpPr>
        <p:spPr>
          <a:xfrm>
            <a:off x="0" y="212416"/>
            <a:ext cx="7407797" cy="584775"/>
          </a:xfrm>
          <a:prstGeom prst="rect">
            <a:avLst/>
          </a:prstGeom>
          <a:solidFill>
            <a:srgbClr val="A7162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Screen Section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02353C-BE63-DB49-8B9A-CB4703F1C65D}"/>
              </a:ext>
            </a:extLst>
          </p:cNvPr>
          <p:cNvGrpSpPr/>
          <p:nvPr/>
        </p:nvGrpSpPr>
        <p:grpSpPr>
          <a:xfrm>
            <a:off x="6352385" y="1208271"/>
            <a:ext cx="2664144" cy="4693992"/>
            <a:chOff x="4809615" y="1146413"/>
            <a:chExt cx="2996625" cy="5338281"/>
          </a:xfrm>
        </p:grpSpPr>
        <p:pic>
          <p:nvPicPr>
            <p:cNvPr id="20" name="Google Shape;547;p69">
              <a:extLst>
                <a:ext uri="{FF2B5EF4-FFF2-40B4-BE49-F238E27FC236}">
                  <a16:creationId xmlns:a16="http://schemas.microsoft.com/office/drawing/2014/main" id="{9B30B859-8142-2E4A-A864-9196FE1AD265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/>
            <a:srcRect t="4510" b="12625"/>
            <a:stretch/>
          </p:blipFill>
          <p:spPr>
            <a:xfrm>
              <a:off x="4809615" y="1146413"/>
              <a:ext cx="2996625" cy="524228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9F4B2A2-1097-F145-BB06-B7A42715E64C}"/>
                </a:ext>
              </a:extLst>
            </p:cNvPr>
            <p:cNvGrpSpPr/>
            <p:nvPr/>
          </p:nvGrpSpPr>
          <p:grpSpPr>
            <a:xfrm>
              <a:off x="5251450" y="2385428"/>
              <a:ext cx="1956795" cy="4099266"/>
              <a:chOff x="5251450" y="2385428"/>
              <a:chExt cx="1956795" cy="409926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B2C1AA-1AA4-E140-BE31-F6E14C6D93B0}"/>
                  </a:ext>
                </a:extLst>
              </p:cNvPr>
              <p:cNvSpPr txBox="1"/>
              <p:nvPr/>
            </p:nvSpPr>
            <p:spPr>
              <a:xfrm>
                <a:off x="5251450" y="2385428"/>
                <a:ext cx="1774070" cy="29751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Learning Deficits</a:t>
                </a:r>
                <a:endPara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DABEF90-C6EF-D745-8BFA-5075DB6B8E42}"/>
                  </a:ext>
                </a:extLst>
              </p:cNvPr>
              <p:cNvSpPr txBox="1"/>
              <p:nvPr/>
            </p:nvSpPr>
            <p:spPr>
              <a:xfrm>
                <a:off x="5265393" y="6029666"/>
                <a:ext cx="1942852" cy="45502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Attention Issues / Excessive Physical </a:t>
                </a:r>
                <a:endParaRPr kumimoji="0" lang="en-I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CB03000-1840-7543-8E0B-2F85FC5E3760}"/>
                  </a:ext>
                </a:extLst>
              </p:cNvPr>
              <p:cNvSpPr txBox="1"/>
              <p:nvPr/>
            </p:nvSpPr>
            <p:spPr>
              <a:xfrm>
                <a:off x="5251450" y="5567908"/>
                <a:ext cx="1942852" cy="455028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Communication and social difficulties</a:t>
                </a:r>
                <a:endParaRPr kumimoji="0" lang="en-I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F29A66D-E4E6-AC4D-BC91-79BB46DC0184}"/>
                  </a:ext>
                </a:extLst>
              </p:cNvPr>
              <p:cNvSpPr txBox="1"/>
              <p:nvPr/>
            </p:nvSpPr>
            <p:spPr>
              <a:xfrm>
                <a:off x="5251451" y="5333663"/>
                <a:ext cx="1942852" cy="280017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Hearing Deficit</a:t>
                </a:r>
                <a:endParaRPr kumimoji="0" lang="en-I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1191B3-C6E5-FE43-BEF6-B3B2722EFF5E}"/>
                  </a:ext>
                </a:extLst>
              </p:cNvPr>
              <p:cNvSpPr txBox="1"/>
              <p:nvPr/>
            </p:nvSpPr>
            <p:spPr>
              <a:xfrm>
                <a:off x="5251451" y="5035142"/>
                <a:ext cx="1942852" cy="280017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Visual Deficit</a:t>
                </a:r>
                <a:endParaRPr kumimoji="0" lang="en-I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07DFD3-AD05-1046-B544-8B1885389747}"/>
              </a:ext>
            </a:extLst>
          </p:cNvPr>
          <p:cNvGrpSpPr/>
          <p:nvPr/>
        </p:nvGrpSpPr>
        <p:grpSpPr>
          <a:xfrm>
            <a:off x="3521178" y="1208271"/>
            <a:ext cx="2576754" cy="4616680"/>
            <a:chOff x="1152789" y="1146412"/>
            <a:chExt cx="3181597" cy="5559185"/>
          </a:xfrm>
        </p:grpSpPr>
        <p:pic>
          <p:nvPicPr>
            <p:cNvPr id="29" name="Google Shape;541;p68">
              <a:extLst>
                <a:ext uri="{FF2B5EF4-FFF2-40B4-BE49-F238E27FC236}">
                  <a16:creationId xmlns:a16="http://schemas.microsoft.com/office/drawing/2014/main" id="{2DE1DEF8-1E83-B54B-99E1-5C1DCBEFEA81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/>
            <a:srcRect t="4509" b="12725"/>
            <a:stretch/>
          </p:blipFill>
          <p:spPr>
            <a:xfrm>
              <a:off x="1152789" y="1146412"/>
              <a:ext cx="3181597" cy="555918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126D23C-B336-544E-A8F2-2749173EF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6311" y="5565947"/>
              <a:ext cx="2863995" cy="1097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367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1754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34896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5031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E93C1-2856-44AE-B1AF-92E833A3FF89}"/>
              </a:ext>
            </a:extLst>
          </p:cNvPr>
          <p:cNvSpPr txBox="1"/>
          <p:nvPr/>
        </p:nvSpPr>
        <p:spPr>
          <a:xfrm>
            <a:off x="-10277" y="916686"/>
            <a:ext cx="3334896" cy="57649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Functions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Teachers Learn at their own pace </a:t>
            </a:r>
          </a:p>
          <a:p>
            <a:pPr>
              <a:lnSpc>
                <a:spcPct val="150000"/>
              </a:lnSpc>
            </a:pPr>
            <a:r>
              <a:rPr lang="en-US" dirty="0"/>
              <a:t>      and as per the requirement of the</a:t>
            </a:r>
          </a:p>
          <a:p>
            <a:pPr>
              <a:lnSpc>
                <a:spcPct val="150000"/>
              </a:lnSpc>
            </a:pPr>
            <a:r>
              <a:rPr lang="en-US" dirty="0"/>
              <a:t>      identified children in the classroom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 learns how to include children across different issues like Mental Health, Disability, Gender , Abuse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modules teach Inclusive strategies for class rooms, extracurricular activities like sports dance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Knowledge check is provided through Pre and post assessments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Teachers are required to upload  images &amp; videos of inclusive practices they have used after training</a:t>
            </a:r>
          </a:p>
        </p:txBody>
      </p:sp>
      <p:sp>
        <p:nvSpPr>
          <p:cNvPr id="40" name="Google Shape;95;p2">
            <a:extLst>
              <a:ext uri="{FF2B5EF4-FFF2-40B4-BE49-F238E27FC236}">
                <a16:creationId xmlns:a16="http://schemas.microsoft.com/office/drawing/2014/main" id="{29409081-19BB-F94A-A83C-9AADEB8105DC}"/>
              </a:ext>
            </a:extLst>
          </p:cNvPr>
          <p:cNvSpPr/>
          <p:nvPr/>
        </p:nvSpPr>
        <p:spPr>
          <a:xfrm>
            <a:off x="7801337" y="28334"/>
            <a:ext cx="1255854" cy="88091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549C61-8031-A143-A780-688BF1569410}"/>
              </a:ext>
            </a:extLst>
          </p:cNvPr>
          <p:cNvSpPr txBox="1"/>
          <p:nvPr/>
        </p:nvSpPr>
        <p:spPr>
          <a:xfrm>
            <a:off x="0" y="176402"/>
            <a:ext cx="7407797" cy="584775"/>
          </a:xfrm>
          <a:prstGeom prst="rect">
            <a:avLst/>
          </a:prstGeom>
          <a:solidFill>
            <a:srgbClr val="A7162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Learn Section</a:t>
            </a:r>
          </a:p>
        </p:txBody>
      </p:sp>
      <p:pic>
        <p:nvPicPr>
          <p:cNvPr id="42" name="Google Shape;262;p23">
            <a:extLst>
              <a:ext uri="{FF2B5EF4-FFF2-40B4-BE49-F238E27FC236}">
                <a16:creationId xmlns:a16="http://schemas.microsoft.com/office/drawing/2014/main" id="{8B867504-177D-E34E-A969-77D3D21E062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57370" y="1203122"/>
            <a:ext cx="1859972" cy="408650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D0FC68-F97D-9942-9F20-C721E0013E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7778" r="5000"/>
          <a:stretch/>
        </p:blipFill>
        <p:spPr>
          <a:xfrm>
            <a:off x="5385340" y="2537878"/>
            <a:ext cx="3671851" cy="17822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688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95;p2">
            <a:extLst>
              <a:ext uri="{FF2B5EF4-FFF2-40B4-BE49-F238E27FC236}">
                <a16:creationId xmlns:a16="http://schemas.microsoft.com/office/drawing/2014/main" id="{29409081-19BB-F94A-A83C-9AADEB8105DC}"/>
              </a:ext>
            </a:extLst>
          </p:cNvPr>
          <p:cNvSpPr/>
          <p:nvPr/>
        </p:nvSpPr>
        <p:spPr>
          <a:xfrm>
            <a:off x="7801337" y="28334"/>
            <a:ext cx="1255854" cy="8809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549C61-8031-A143-A780-688BF1569410}"/>
              </a:ext>
            </a:extLst>
          </p:cNvPr>
          <p:cNvSpPr txBox="1"/>
          <p:nvPr/>
        </p:nvSpPr>
        <p:spPr>
          <a:xfrm>
            <a:off x="0" y="131579"/>
            <a:ext cx="7407797" cy="584775"/>
          </a:xfrm>
          <a:prstGeom prst="rect">
            <a:avLst/>
          </a:prstGeom>
          <a:solidFill>
            <a:srgbClr val="A7162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Learn Section - Video Samples</a:t>
            </a:r>
          </a:p>
        </p:txBody>
      </p:sp>
      <p:pic>
        <p:nvPicPr>
          <p:cNvPr id="4" name="Online Media 3" title="Strategies to adjust the environment for students with hearing loss">
            <a:hlinkClick r:id="" action="ppaction://media"/>
            <a:extLst>
              <a:ext uri="{FF2B5EF4-FFF2-40B4-BE49-F238E27FC236}">
                <a16:creationId xmlns:a16="http://schemas.microsoft.com/office/drawing/2014/main" id="{5337AC02-191C-48FA-904D-3FBF1DD519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4723" y="1105525"/>
            <a:ext cx="8224692" cy="4646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782686-7647-4756-A4B6-AC4F019D9EF0}"/>
              </a:ext>
            </a:extLst>
          </p:cNvPr>
          <p:cNvSpPr txBox="1"/>
          <p:nvPr/>
        </p:nvSpPr>
        <p:spPr>
          <a:xfrm>
            <a:off x="2589792" y="5914451"/>
            <a:ext cx="3754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YouTube Link - </a:t>
            </a:r>
            <a:r>
              <a:rPr lang="en-IN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https://youtu.be/f329SI8r5TM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27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95;p2">
            <a:extLst>
              <a:ext uri="{FF2B5EF4-FFF2-40B4-BE49-F238E27FC236}">
                <a16:creationId xmlns:a16="http://schemas.microsoft.com/office/drawing/2014/main" id="{29409081-19BB-F94A-A83C-9AADEB8105DC}"/>
              </a:ext>
            </a:extLst>
          </p:cNvPr>
          <p:cNvSpPr/>
          <p:nvPr/>
        </p:nvSpPr>
        <p:spPr>
          <a:xfrm>
            <a:off x="7801337" y="28334"/>
            <a:ext cx="1255854" cy="8809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549C61-8031-A143-A780-688BF1569410}"/>
              </a:ext>
            </a:extLst>
          </p:cNvPr>
          <p:cNvSpPr txBox="1"/>
          <p:nvPr/>
        </p:nvSpPr>
        <p:spPr>
          <a:xfrm>
            <a:off x="0" y="176402"/>
            <a:ext cx="7407797" cy="584775"/>
          </a:xfrm>
          <a:prstGeom prst="rect">
            <a:avLst/>
          </a:prstGeom>
          <a:solidFill>
            <a:srgbClr val="A7162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Learn Section - Video Samples</a:t>
            </a:r>
          </a:p>
        </p:txBody>
      </p:sp>
      <p:pic>
        <p:nvPicPr>
          <p:cNvPr id="2" name="Online Media 1" title="Making sports inclusive">
            <a:hlinkClick r:id="" action="ppaction://media"/>
            <a:extLst>
              <a:ext uri="{FF2B5EF4-FFF2-40B4-BE49-F238E27FC236}">
                <a16:creationId xmlns:a16="http://schemas.microsoft.com/office/drawing/2014/main" id="{F9AFAF21-2CB7-4943-B11F-A371079BF4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9379" y="1183999"/>
            <a:ext cx="8365242" cy="47263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AB275-D2D5-4DDB-866D-B606FCF5EFE0}"/>
              </a:ext>
            </a:extLst>
          </p:cNvPr>
          <p:cNvSpPr txBox="1"/>
          <p:nvPr/>
        </p:nvSpPr>
        <p:spPr>
          <a:xfrm>
            <a:off x="2589792" y="5974411"/>
            <a:ext cx="3754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YouTube Link - </a:t>
            </a:r>
            <a:r>
              <a:rPr lang="en-IN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https://youtu.be/kSL9yrNLlrU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70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95;p2">
            <a:extLst>
              <a:ext uri="{FF2B5EF4-FFF2-40B4-BE49-F238E27FC236}">
                <a16:creationId xmlns:a16="http://schemas.microsoft.com/office/drawing/2014/main" id="{29409081-19BB-F94A-A83C-9AADEB8105DC}"/>
              </a:ext>
            </a:extLst>
          </p:cNvPr>
          <p:cNvSpPr/>
          <p:nvPr/>
        </p:nvSpPr>
        <p:spPr>
          <a:xfrm>
            <a:off x="7801337" y="28334"/>
            <a:ext cx="1255854" cy="8809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549C61-8031-A143-A780-688BF1569410}"/>
              </a:ext>
            </a:extLst>
          </p:cNvPr>
          <p:cNvSpPr txBox="1"/>
          <p:nvPr/>
        </p:nvSpPr>
        <p:spPr>
          <a:xfrm>
            <a:off x="0" y="176402"/>
            <a:ext cx="7407797" cy="584775"/>
          </a:xfrm>
          <a:prstGeom prst="rect">
            <a:avLst/>
          </a:prstGeom>
          <a:solidFill>
            <a:srgbClr val="A7162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Learn Section - Video Samples</a:t>
            </a:r>
          </a:p>
        </p:txBody>
      </p:sp>
      <p:pic>
        <p:nvPicPr>
          <p:cNvPr id="2" name="Online Media 1" title="Social - Economic wellbeing strategies">
            <a:hlinkClick r:id="" action="ppaction://media"/>
            <a:extLst>
              <a:ext uri="{FF2B5EF4-FFF2-40B4-BE49-F238E27FC236}">
                <a16:creationId xmlns:a16="http://schemas.microsoft.com/office/drawing/2014/main" id="{4A056480-1C4F-469E-9003-FC75A171F7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3122" y="1274164"/>
            <a:ext cx="8277755" cy="4676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5ACC2-CFB9-457A-8369-05B2EEF6FF95}"/>
              </a:ext>
            </a:extLst>
          </p:cNvPr>
          <p:cNvSpPr txBox="1"/>
          <p:nvPr/>
        </p:nvSpPr>
        <p:spPr>
          <a:xfrm>
            <a:off x="2589792" y="5989401"/>
            <a:ext cx="3797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YouTube Link - </a:t>
            </a:r>
            <a:r>
              <a:rPr lang="en-IN" dirty="0">
                <a:solidFill>
                  <a:srgbClr val="1155CC"/>
                </a:solidFill>
                <a:effectLst/>
                <a:hlinkClick r:id="rId5"/>
              </a:rPr>
              <a:t>https://youtu.be/xzpjIKRTFKA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695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4326</TotalTime>
  <Words>589</Words>
  <Application>Microsoft Office PowerPoint</Application>
  <PresentationFormat>On-screen Show (4:3)</PresentationFormat>
  <Paragraphs>103</Paragraphs>
  <Slides>12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Lato Light</vt:lpstr>
      <vt:lpstr>Office Theme</vt:lpstr>
      <vt:lpstr>PowerPoint Presentation</vt:lpstr>
      <vt:lpstr>PowerPoint Presentation</vt:lpstr>
      <vt:lpstr>PowerPoint Presentation</vt:lpstr>
      <vt:lpstr>Home 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Viswanathan V</cp:lastModifiedBy>
  <cp:revision>150</cp:revision>
  <dcterms:created xsi:type="dcterms:W3CDTF">2006-08-16T00:00:00Z</dcterms:created>
  <dcterms:modified xsi:type="dcterms:W3CDTF">2022-02-07T05:57:00Z</dcterms:modified>
</cp:coreProperties>
</file>